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9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20" autoAdjust="0"/>
  </p:normalViewPr>
  <p:slideViewPr>
    <p:cSldViewPr snapToGrid="0">
      <p:cViewPr varScale="1">
        <p:scale>
          <a:sx n="115" d="100"/>
          <a:sy n="115" d="100"/>
        </p:scale>
        <p:origin x="14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39F14-8FD8-4800-B8D5-CE44D536DDF8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F896A-9475-405D-983A-D9695EA2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3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978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63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406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9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2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367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080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2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204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368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92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003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25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4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72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673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4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465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915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6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85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0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86211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336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52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87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77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20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53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741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99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77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33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430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47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5205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718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2026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3976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7748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459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393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814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55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226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8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28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4018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0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0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9F85-4DA9-4683-8C75-E1AEC7901182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5789" y="4743"/>
            <a:ext cx="2057400" cy="365125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28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4F0A7-5C70-426B-856A-BF67AC769C27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2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8F39-B59A-49D2-AEB1-AD33893DC155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6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30"/>
            <a:ext cx="4761470" cy="589216"/>
          </a:xfrm>
        </p:spPr>
        <p:txBody>
          <a:bodyPr>
            <a:noAutofit/>
          </a:bodyPr>
          <a:lstStyle>
            <a:lvl1pPr marL="0" algn="l" defTabSz="457200" rtl="0" eaLnBrk="1" latinLnBrk="1" hangingPunct="1">
              <a:spcBef>
                <a:spcPct val="0"/>
              </a:spcBef>
              <a:buNone/>
              <a:defRPr lang="en-US" sz="32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EB81-A2F0-44A8-9240-918D6D89D772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0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557-8582-4835-BEB3-972F24DB15CD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20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DE7B-68C2-44B8-8358-3534C44FF407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24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C331-2A97-4720-9B62-0AC5ED15B6BD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8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646D-6DBA-4672-AB35-2BA21E115A0B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4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35-9DAD-4149-97E5-9D12CCAF969F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7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929D-8D0B-4E8C-9257-7FC678CF1210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5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F50F-2544-4BA2-88A2-55126954E89B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0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30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989" y="1309816"/>
            <a:ext cx="8452022" cy="4867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26E14-3B22-4E63-8F05-6723FAE4499D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4027" y="-34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b="1" dirty="0" smtClean="0">
                <a:solidFill>
                  <a:schemeClr val="tx1"/>
                </a:solidFill>
              </a:rPr>
              <a:t>Lab #1: Box</a:t>
            </a:r>
            <a:r>
              <a:rPr lang="en-US" altLang="ko-KR" sz="1800" b="1" dirty="0" smtClean="0">
                <a:solidFill>
                  <a:schemeClr val="tx1"/>
                </a:solidFill>
              </a:rPr>
              <a:t>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0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0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4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1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</a:t>
            </a:r>
            <a:r>
              <a:rPr lang="en-US" altLang="ko-KR" sz="3600" dirty="0" smtClean="0">
                <a:solidFill>
                  <a:srgbClr val="FF0000"/>
                </a:solidFill>
                <a:latin typeface="+mn-ea"/>
              </a:rPr>
              <a:t>#1: Box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05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46320" y="866833"/>
            <a:ext cx="4228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/>
              <a:t>http://openvswitch.org/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7146" y="2889433"/>
            <a:ext cx="4276243" cy="3400475"/>
            <a:chOff x="2617268" y="1667782"/>
            <a:chExt cx="3596025" cy="2991652"/>
          </a:xfrm>
        </p:grpSpPr>
        <p:pic>
          <p:nvPicPr>
            <p:cNvPr id="4098" name="Picture 2" descr="http://openvswitch.org/assets/featured-image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268" y="1667782"/>
              <a:ext cx="3596025" cy="2991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3654177" y="2532185"/>
              <a:ext cx="1522206" cy="48357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84154" y="1794402"/>
            <a:ext cx="8405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Open </a:t>
            </a:r>
            <a:r>
              <a:rPr lang="en-US" altLang="ko-KR" sz="2000" dirty="0" err="1">
                <a:solidFill>
                  <a:srgbClr val="333333"/>
                </a:solidFill>
                <a:latin typeface="Open-sans"/>
              </a:rPr>
              <a:t>vSwitch</a:t>
            </a:r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 is an open-source virtual switch software designed for virtual servers. 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78" y="3711907"/>
            <a:ext cx="4575431" cy="25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0749" y="6263555"/>
            <a:ext cx="232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OVS Main </a:t>
            </a:r>
            <a:r>
              <a:rPr lang="en-US" altLang="ko-KR" dirty="0"/>
              <a:t>components</a:t>
            </a:r>
            <a:endParaRPr lang="ko-KR" altLang="en-US" dirty="0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460" y="8"/>
            <a:ext cx="8248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 smtClean="0"/>
              <a:t>Linux-adopted virtual switch:</a:t>
            </a:r>
            <a:r>
              <a:rPr lang="en-US" altLang="ko-KR" dirty="0" smtClean="0"/>
              <a:t> Open </a:t>
            </a:r>
            <a:r>
              <a:rPr lang="en-US" altLang="ko-KR" dirty="0" err="1" smtClean="0"/>
              <a:t>vSwitch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2" y="726182"/>
            <a:ext cx="1427305" cy="926820"/>
          </a:xfrm>
          <a:prstGeom prst="rect">
            <a:avLst/>
          </a:prstGeom>
        </p:spPr>
      </p:pic>
      <p:pic>
        <p:nvPicPr>
          <p:cNvPr id="15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61" y="648675"/>
            <a:ext cx="972191" cy="114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22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32719"/>
            <a:ext cx="914142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11500" b="1" dirty="0" smtClean="0"/>
              <a:t>Lab Practice</a:t>
            </a:r>
            <a:endParaRPr lang="en-US" altLang="ko-KR" sz="11500" b="1" dirty="0"/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419033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20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22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27" name="꺾인 연결선 26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273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19103" y="1205843"/>
            <a:ext cx="7927545" cy="298395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OS : Ubuntu Desktop </a:t>
            </a:r>
            <a:r>
              <a:rPr lang="en-US" altLang="ko-KR" dirty="0" smtClean="0"/>
              <a:t>16.04.4 </a:t>
            </a:r>
            <a:r>
              <a:rPr lang="en-US" altLang="ko-KR" dirty="0"/>
              <a:t>LTS(</a:t>
            </a:r>
            <a:r>
              <a:rPr lang="en-US" altLang="ko-KR" dirty="0">
                <a:solidFill>
                  <a:srgbClr val="FF0000"/>
                </a:solidFill>
              </a:rPr>
              <a:t>64bit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Download Site : </a:t>
            </a:r>
            <a:r>
              <a:rPr lang="en-US" altLang="ko-KR" u="sng" dirty="0">
                <a:solidFill>
                  <a:srgbClr val="92D050"/>
                </a:solidFill>
              </a:rPr>
              <a:t>http://old-releases.ubuntu.com/releases/16.04.4/</a:t>
            </a:r>
            <a:endParaRPr lang="en-US" altLang="ko-KR" dirty="0"/>
          </a:p>
          <a:p>
            <a:pPr marL="457189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/>
              <a:t>Bootable USB configuration (no bootable CD, no </a:t>
            </a:r>
            <a:r>
              <a:rPr lang="en-US" altLang="ko-KR" dirty="0" err="1"/>
              <a:t>CD-Rom</a:t>
            </a:r>
            <a:r>
              <a:rPr lang="en-US" altLang="ko-KR" dirty="0"/>
              <a:t> in NUC) using the downloaded file (ubuntu-16.04.4-desktop-amd64.iso, 1.5Gb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/>
              <a:t>Installed on NUC</a:t>
            </a:r>
            <a:endParaRPr lang="en-US" altLang="ko-KR" dirty="0" smtClean="0"/>
          </a:p>
          <a:p>
            <a:pPr marL="914377" lvl="2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" y="4321825"/>
            <a:ext cx="2557793" cy="1410783"/>
          </a:xfrm>
          <a:prstGeom prst="rect">
            <a:avLst/>
          </a:prstGeom>
        </p:spPr>
      </p:pic>
      <p:sp>
        <p:nvSpPr>
          <p:cNvPr id="9" name="아래쪽 화살표 4"/>
          <p:cNvSpPr/>
          <p:nvPr/>
        </p:nvSpPr>
        <p:spPr>
          <a:xfrm rot="5400000" flipV="1">
            <a:off x="6036079" y="5400140"/>
            <a:ext cx="798371" cy="539977"/>
          </a:xfrm>
          <a:custGeom>
            <a:avLst/>
            <a:gdLst>
              <a:gd name="connsiteX0" fmla="*/ 0 w 2746648"/>
              <a:gd name="connsiteY0" fmla="*/ 1825062 h 2672361"/>
              <a:gd name="connsiteX1" fmla="*/ 650447 w 2746648"/>
              <a:gd name="connsiteY1" fmla="*/ 1825062 h 2672361"/>
              <a:gd name="connsiteX2" fmla="*/ 650447 w 2746648"/>
              <a:gd name="connsiteY2" fmla="*/ 0 h 2672361"/>
              <a:gd name="connsiteX3" fmla="*/ 2096201 w 2746648"/>
              <a:gd name="connsiteY3" fmla="*/ 0 h 2672361"/>
              <a:gd name="connsiteX4" fmla="*/ 2096201 w 2746648"/>
              <a:gd name="connsiteY4" fmla="*/ 1825062 h 2672361"/>
              <a:gd name="connsiteX5" fmla="*/ 2746648 w 2746648"/>
              <a:gd name="connsiteY5" fmla="*/ 1825062 h 2672361"/>
              <a:gd name="connsiteX6" fmla="*/ 1373324 w 2746648"/>
              <a:gd name="connsiteY6" fmla="*/ 2672361 h 2672361"/>
              <a:gd name="connsiteX7" fmla="*/ 0 w 2746648"/>
              <a:gd name="connsiteY7" fmla="*/ 1825062 h 2672361"/>
              <a:gd name="connsiteX0" fmla="*/ 82884 w 2829532"/>
              <a:gd name="connsiteY0" fmla="*/ 1825062 h 2672361"/>
              <a:gd name="connsiteX1" fmla="*/ 733331 w 2829532"/>
              <a:gd name="connsiteY1" fmla="*/ 1825062 h 2672361"/>
              <a:gd name="connsiteX2" fmla="*/ 0 w 2829532"/>
              <a:gd name="connsiteY2" fmla="*/ 18107 h 2672361"/>
              <a:gd name="connsiteX3" fmla="*/ 2179085 w 2829532"/>
              <a:gd name="connsiteY3" fmla="*/ 0 h 2672361"/>
              <a:gd name="connsiteX4" fmla="*/ 2179085 w 2829532"/>
              <a:gd name="connsiteY4" fmla="*/ 1825062 h 2672361"/>
              <a:gd name="connsiteX5" fmla="*/ 2829532 w 2829532"/>
              <a:gd name="connsiteY5" fmla="*/ 1825062 h 2672361"/>
              <a:gd name="connsiteX6" fmla="*/ 1456208 w 2829532"/>
              <a:gd name="connsiteY6" fmla="*/ 2672361 h 2672361"/>
              <a:gd name="connsiteX7" fmla="*/ 82884 w 2829532"/>
              <a:gd name="connsiteY7" fmla="*/ 1825062 h 2672361"/>
              <a:gd name="connsiteX0" fmla="*/ 82884 w 2830935"/>
              <a:gd name="connsiteY0" fmla="*/ 1843169 h 2690468"/>
              <a:gd name="connsiteX1" fmla="*/ 733331 w 2830935"/>
              <a:gd name="connsiteY1" fmla="*/ 1843169 h 2690468"/>
              <a:gd name="connsiteX2" fmla="*/ 0 w 2830935"/>
              <a:gd name="connsiteY2" fmla="*/ 36214 h 2690468"/>
              <a:gd name="connsiteX3" fmla="*/ 2830935 w 2830935"/>
              <a:gd name="connsiteY3" fmla="*/ 0 h 2690468"/>
              <a:gd name="connsiteX4" fmla="*/ 2179085 w 2830935"/>
              <a:gd name="connsiteY4" fmla="*/ 1843169 h 2690468"/>
              <a:gd name="connsiteX5" fmla="*/ 2829532 w 2830935"/>
              <a:gd name="connsiteY5" fmla="*/ 1843169 h 2690468"/>
              <a:gd name="connsiteX6" fmla="*/ 1456208 w 2830935"/>
              <a:gd name="connsiteY6" fmla="*/ 2690468 h 2690468"/>
              <a:gd name="connsiteX7" fmla="*/ 82884 w 2830935"/>
              <a:gd name="connsiteY7" fmla="*/ 1843169 h 26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0935" h="2690468">
                <a:moveTo>
                  <a:pt x="82884" y="1843169"/>
                </a:moveTo>
                <a:lnTo>
                  <a:pt x="733331" y="1843169"/>
                </a:lnTo>
                <a:lnTo>
                  <a:pt x="0" y="36214"/>
                </a:lnTo>
                <a:lnTo>
                  <a:pt x="2830935" y="0"/>
                </a:lnTo>
                <a:lnTo>
                  <a:pt x="2179085" y="1843169"/>
                </a:lnTo>
                <a:lnTo>
                  <a:pt x="2829532" y="1843169"/>
                </a:lnTo>
                <a:lnTo>
                  <a:pt x="1456208" y="2690468"/>
                </a:lnTo>
                <a:lnTo>
                  <a:pt x="82884" y="184316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875" y="4763378"/>
            <a:ext cx="3223999" cy="18134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65862" y="5270941"/>
            <a:ext cx="217027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FF0000"/>
                </a:solidFill>
                <a:latin typeface="Comic Sans MS" pitchFamily="66" charset="0"/>
                <a:ea typeface="굴림" pitchFamily="50" charset="-127"/>
              </a:rPr>
              <a:t>Ubuntu Home Screen After Installation</a:t>
            </a:r>
            <a:endParaRPr kumimoji="1" lang="ko-KR" altLang="en-US" b="1" dirty="0">
              <a:solidFill>
                <a:srgbClr val="FF0000"/>
              </a:solidFill>
              <a:latin typeface="Comic Sans MS" pitchFamily="66" charset="0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33"/>
          <a:stretch/>
        </p:blipFill>
        <p:spPr bwMode="auto">
          <a:xfrm>
            <a:off x="907800" y="1916349"/>
            <a:ext cx="4741467" cy="12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-3296"/>
            <a:ext cx="509678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#1 - NUC: OS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1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-1" y="0"/>
            <a:ext cx="73947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#2 - NUC: Network Configuration (1/4)</a:t>
            </a:r>
            <a:endParaRPr lang="ko-KR" altLang="en-US" dirty="0"/>
          </a:p>
        </p:txBody>
      </p: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615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847133" y="4355111"/>
            <a:ext cx="1453535" cy="7678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542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4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370" y="1556672"/>
            <a:ext cx="9119287" cy="341632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/etc/network/interfaces</a:t>
            </a: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lo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loopback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eth0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eth0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address 	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[ip address]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netmask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[subnet mask]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gateway	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[gateway]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-nameservers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[nameserver 1] [nameserver 2]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17518" y="1083434"/>
            <a:ext cx="516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Do not check ‘Enable Networking’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76" r="1116" b="9186"/>
          <a:stretch/>
        </p:blipFill>
        <p:spPr>
          <a:xfrm>
            <a:off x="6489627" y="1831179"/>
            <a:ext cx="1949665" cy="227364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663140" y="3164885"/>
            <a:ext cx="8264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7200" y="50903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ifdown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eth0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1844311" y="5736672"/>
            <a:ext cx="848222" cy="782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56493" y="5942553"/>
            <a:ext cx="273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NUC internet works!</a:t>
            </a:r>
            <a:endParaRPr lang="ko-KR" altLang="en-US" sz="24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(1/4)</a:t>
            </a:r>
          </a:p>
          <a:p>
            <a:pPr algn="l"/>
            <a:r>
              <a:rPr lang="en-US" altLang="ko-KR" sz="2200" dirty="0" smtClean="0">
                <a:solidFill>
                  <a:srgbClr val="FF0000"/>
                </a:solidFill>
              </a:rPr>
              <a:t>- eth0 interface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663140" y="5544031"/>
            <a:ext cx="2663176" cy="12401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Your Box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76305" y="6170057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40978" y="6180300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76679" y="6233655"/>
            <a:ext cx="1268185" cy="550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eth0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203.237.x.x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1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615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5141133" y="3703513"/>
            <a:ext cx="1679804" cy="8772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제목 1"/>
          <p:cNvSpPr txBox="1">
            <a:spLocks/>
          </p:cNvSpPr>
          <p:nvPr/>
        </p:nvSpPr>
        <p:spPr>
          <a:xfrm>
            <a:off x="-489" y="8"/>
            <a:ext cx="513367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#3 - NUC: </a:t>
            </a:r>
            <a:r>
              <a:rPr lang="en-US" altLang="ko-KR" dirty="0" smtClean="0"/>
              <a:t>OVS </a:t>
            </a:r>
            <a:r>
              <a:rPr lang="en-US" altLang="ko-KR" dirty="0"/>
              <a:t>installation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490" y="3224989"/>
            <a:ext cx="9119287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apt-get update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apt-get install openvswitch-switch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4474"/>
          <a:stretch/>
        </p:blipFill>
        <p:spPr>
          <a:xfrm>
            <a:off x="1581157" y="4197163"/>
            <a:ext cx="5981700" cy="12157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96723" y="4788570"/>
            <a:ext cx="1972027" cy="220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2225" y="1956744"/>
            <a:ext cx="8099577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index information of Open vSwitch package.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a Open vSwitch package,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openvswitch-switch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dependencies are automatically installed.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460" y="8"/>
            <a:ext cx="53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#3 - NUC: </a:t>
            </a:r>
            <a:r>
              <a:rPr lang="en-US" altLang="ko-KR" dirty="0" smtClean="0"/>
              <a:t>OVS </a:t>
            </a:r>
            <a:r>
              <a:rPr lang="en-US" altLang="ko-KR" dirty="0"/>
              <a:t>installation</a:t>
            </a:r>
          </a:p>
          <a:p>
            <a:pPr algn="l"/>
            <a:r>
              <a:rPr lang="en-US" altLang="ko-KR" sz="2200" dirty="0" smtClean="0">
                <a:solidFill>
                  <a:srgbClr val="FF0000"/>
                </a:solidFill>
              </a:rPr>
              <a:t>- Update installation of OVS package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615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896800" y="3318372"/>
            <a:ext cx="1369015" cy="6434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460" y="8"/>
            <a:ext cx="7315691" cy="6353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200" dirty="0" smtClean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#4 </a:t>
            </a:r>
            <a:r>
              <a:rPr lang="en-US" altLang="ko-KR" sz="320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- NUC: Network Configuration (2/4)</a:t>
            </a:r>
          </a:p>
        </p:txBody>
      </p:sp>
      <p:pic>
        <p:nvPicPr>
          <p:cNvPr id="38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14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400390" y="1950586"/>
            <a:ext cx="2607975" cy="1913165"/>
            <a:chOff x="6399866" y="1570100"/>
            <a:chExt cx="2607974" cy="191316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890" y="1570100"/>
              <a:ext cx="2606950" cy="191316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399866" y="2341787"/>
              <a:ext cx="791509" cy="1243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400392" y="4011031"/>
            <a:ext cx="2607975" cy="1975739"/>
            <a:chOff x="6399865" y="3491613"/>
            <a:chExt cx="2607975" cy="197573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9866" y="3491613"/>
              <a:ext cx="2607974" cy="197573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399865" y="4282473"/>
              <a:ext cx="791509" cy="1243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14159" y="145406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network interface configuration.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0" y="1823397"/>
            <a:ext cx="9119287" cy="5078313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/network/interfaces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The primary network interface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 eth0                       # Append this line</a:t>
            </a:r>
          </a:p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eth0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manual  # Append this line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(eth0-&gt;)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(eth0-&gt;)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br0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6553" y="1950577"/>
            <a:ext cx="85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before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86729" y="3943647"/>
            <a:ext cx="69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671" y="4810804"/>
            <a:ext cx="61080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Some NUC have different Interface name. </a:t>
            </a:r>
          </a:p>
          <a:p>
            <a:r>
              <a:rPr lang="en-US" altLang="ko-KR" dirty="0"/>
              <a:t>So you need to check your NUC’s interface name using </a:t>
            </a:r>
          </a:p>
          <a:p>
            <a:r>
              <a:rPr lang="en-US" altLang="ko-KR" dirty="0"/>
              <a:t>‘</a:t>
            </a:r>
            <a:r>
              <a:rPr lang="en-US" altLang="ko-KR" dirty="0" err="1"/>
              <a:t>ifconfig</a:t>
            </a:r>
            <a:r>
              <a:rPr lang="en-US" altLang="ko-KR" dirty="0"/>
              <a:t>’ command.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Don’t reboot or issue “</a:t>
            </a:r>
            <a:r>
              <a:rPr lang="en-US" altLang="ko-KR" dirty="0" err="1">
                <a:solidFill>
                  <a:srgbClr val="FF0000"/>
                </a:solidFill>
              </a:rPr>
              <a:t>ifup</a:t>
            </a:r>
            <a:r>
              <a:rPr lang="en-US" altLang="ko-KR" dirty="0">
                <a:solidFill>
                  <a:srgbClr val="FF0000"/>
                </a:solidFill>
              </a:rPr>
              <a:t>” or “</a:t>
            </a:r>
            <a:r>
              <a:rPr lang="en-US" altLang="ko-KR" dirty="0" err="1">
                <a:solidFill>
                  <a:srgbClr val="FF0000"/>
                </a:solidFill>
              </a:rPr>
              <a:t>ifdown</a:t>
            </a:r>
            <a:r>
              <a:rPr lang="en-US" altLang="ko-KR" dirty="0">
                <a:solidFill>
                  <a:srgbClr val="FF0000"/>
                </a:solidFill>
              </a:rPr>
              <a:t>” command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until the bridge operation is completed.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7460" y="8"/>
            <a:ext cx="7427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#4 </a:t>
            </a:r>
            <a:r>
              <a:rPr lang="en-US" altLang="ko-KR" dirty="0"/>
              <a:t>- NUC: Network Configuration (2/4)</a:t>
            </a:r>
          </a:p>
          <a:p>
            <a:pPr algn="l"/>
            <a:r>
              <a:rPr lang="en-US" altLang="ko-KR" sz="2200" dirty="0" smtClean="0">
                <a:solidFill>
                  <a:srgbClr val="FF0000"/>
                </a:solidFill>
              </a:rPr>
              <a:t>- Register OVS br0 </a:t>
            </a:r>
            <a:r>
              <a:rPr lang="en-US" altLang="ko-KR" sz="2200" dirty="0">
                <a:solidFill>
                  <a:srgbClr val="FF0000"/>
                </a:solidFill>
              </a:rPr>
              <a:t>in NUC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</a:t>
            </a:r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eth0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pic>
        <p:nvPicPr>
          <p:cNvPr id="31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8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986230" y="3350325"/>
            <a:ext cx="2376204" cy="17571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460" y="8"/>
            <a:ext cx="738725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#5 </a:t>
            </a:r>
            <a:r>
              <a:rPr lang="en-US" altLang="ko-KR" dirty="0"/>
              <a:t>- NUC: Network Configuration (3/4)</a:t>
            </a:r>
          </a:p>
        </p:txBody>
      </p:sp>
      <p:pic>
        <p:nvPicPr>
          <p:cNvPr id="38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8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76" y="1823397"/>
            <a:ext cx="9111048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vsctl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add-br br0</a:t>
            </a: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20679" r="1"/>
          <a:stretch/>
        </p:blipFill>
        <p:spPr>
          <a:xfrm>
            <a:off x="2154890" y="2758381"/>
            <a:ext cx="4834235" cy="1979612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7460" y="8"/>
            <a:ext cx="741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#5 </a:t>
            </a:r>
            <a:r>
              <a:rPr lang="en-US" altLang="ko-KR" dirty="0"/>
              <a:t>- NUC: Network Configuration (3/4)</a:t>
            </a:r>
          </a:p>
          <a:p>
            <a:pPr algn="l"/>
            <a:r>
              <a:rPr lang="en-US" altLang="ko-KR" sz="2200" dirty="0" smtClean="0">
                <a:solidFill>
                  <a:srgbClr val="FF0000"/>
                </a:solidFill>
              </a:rPr>
              <a:t>- Connect OVS br0 and NUC eth0 via OVS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49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52" y="1790441"/>
            <a:ext cx="9119287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vsctl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add-port br0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eth0</a:t>
            </a: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3295" y="6139699"/>
            <a:ext cx="86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eth0 </a:t>
            </a:r>
            <a:r>
              <a:rPr lang="ko-KR" altLang="en-US" dirty="0">
                <a:solidFill>
                  <a:srgbClr val="FF0000"/>
                </a:solidFill>
                <a:latin typeface="+mj-ea"/>
                <a:ea typeface="+mj-ea"/>
              </a:rPr>
              <a:t>인터페이스가 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global </a:t>
            </a:r>
            <a:r>
              <a:rPr lang="ko-KR" altLang="en-US" dirty="0">
                <a:solidFill>
                  <a:srgbClr val="FF0000"/>
                </a:solidFill>
                <a:latin typeface="+mj-ea"/>
                <a:ea typeface="+mj-ea"/>
              </a:rPr>
              <a:t>영역에서 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bridge </a:t>
            </a:r>
            <a:r>
              <a:rPr lang="ko-KR" altLang="en-US" dirty="0">
                <a:solidFill>
                  <a:srgbClr val="FF0000"/>
                </a:solidFill>
                <a:latin typeface="+mj-ea"/>
                <a:ea typeface="+mj-ea"/>
              </a:rPr>
              <a:t>영역으로 이동하기 때문에 연결이 끊김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92791" y="2522945"/>
            <a:ext cx="5358435" cy="3534033"/>
            <a:chOff x="1896512" y="2471351"/>
            <a:chExt cx="5358435" cy="353403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27" b="11373"/>
            <a:stretch/>
          </p:blipFill>
          <p:spPr>
            <a:xfrm>
              <a:off x="1896512" y="2471351"/>
              <a:ext cx="5358435" cy="3534033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587877" y="2698783"/>
              <a:ext cx="1651820" cy="1474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87877" y="3831486"/>
              <a:ext cx="1651820" cy="1474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처리 14"/>
            <p:cNvSpPr/>
            <p:nvPr/>
          </p:nvSpPr>
          <p:spPr>
            <a:xfrm>
              <a:off x="3795327" y="2740905"/>
              <a:ext cx="411418" cy="63239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처리 15"/>
            <p:cNvSpPr/>
            <p:nvPr/>
          </p:nvSpPr>
          <p:spPr>
            <a:xfrm>
              <a:off x="3792538" y="3873608"/>
              <a:ext cx="411418" cy="63239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7460" y="8"/>
            <a:ext cx="741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#5 </a:t>
            </a:r>
            <a:r>
              <a:rPr lang="en-US" altLang="ko-KR" dirty="0"/>
              <a:t>- NUC: Network Configuration (3/4)</a:t>
            </a:r>
          </a:p>
          <a:p>
            <a:pPr algn="l"/>
            <a:r>
              <a:rPr lang="en-US" altLang="ko-KR" sz="2200" dirty="0" smtClean="0">
                <a:solidFill>
                  <a:srgbClr val="FF0000"/>
                </a:solidFill>
              </a:rPr>
              <a:t>- Connect OVS br0 and NUC </a:t>
            </a:r>
            <a:r>
              <a:rPr lang="en-US" altLang="ko-KR" sz="2200" dirty="0">
                <a:solidFill>
                  <a:srgbClr val="FF0000"/>
                </a:solidFill>
              </a:rPr>
              <a:t>eth0 </a:t>
            </a:r>
            <a:r>
              <a:rPr lang="en-US" altLang="ko-KR" sz="2200" dirty="0" smtClean="0">
                <a:solidFill>
                  <a:srgbClr val="FF0000"/>
                </a:solidFill>
              </a:rPr>
              <a:t>via OVS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1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47" y="1831641"/>
            <a:ext cx="9119285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route flush table main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Removing routing table of OS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flush dev eth0	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Removing the IP address of eth0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flush dev br0 	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Removing the IP address of br0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ifup br0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Turning on “br0” interface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set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	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Turning on “eth0” interface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7460" y="8"/>
            <a:ext cx="7403155" cy="63533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/>
            <a:r>
              <a:rPr lang="en-US" altLang="ko-KR" sz="3200" dirty="0" smtClean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#5 </a:t>
            </a:r>
            <a:r>
              <a:rPr lang="en-US" altLang="ko-KR" sz="320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- NUC: Network Configuration (3/4)</a:t>
            </a:r>
          </a:p>
          <a:p>
            <a:pPr defTabSz="914400"/>
            <a:r>
              <a:rPr lang="en-US" altLang="ko-KR" sz="2200" dirty="0" smtClean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- Connect OVS br0 and NUC </a:t>
            </a:r>
            <a:r>
              <a:rPr lang="en-US" altLang="ko-KR" sz="220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eth0 </a:t>
            </a:r>
            <a:r>
              <a:rPr lang="en-US" altLang="ko-KR" sz="2200" dirty="0" smtClean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via OVS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85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2326" y="1283678"/>
            <a:ext cx="4133460" cy="22395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Your Box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49290" y="1283678"/>
            <a:ext cx="4133460" cy="22395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Your Box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81937" y="2972762"/>
            <a:ext cx="1268185" cy="5505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eth0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28437" y="2027258"/>
            <a:ext cx="1268185" cy="5505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br0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203.237.x.x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66110" y="2555992"/>
            <a:ext cx="185835" cy="1866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직사각형 12"/>
          <p:cNvSpPr/>
          <p:nvPr/>
        </p:nvSpPr>
        <p:spPr>
          <a:xfrm>
            <a:off x="6359600" y="2786148"/>
            <a:ext cx="185835" cy="1866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5" name="꺾인 연결선 14"/>
          <p:cNvCxnSpPr>
            <a:stCxn id="12" idx="2"/>
            <a:endCxn id="13" idx="0"/>
          </p:cNvCxnSpPr>
          <p:nvPr/>
        </p:nvCxnSpPr>
        <p:spPr>
          <a:xfrm rot="16200000" flipH="1">
            <a:off x="6033992" y="2367632"/>
            <a:ext cx="43544" cy="793491"/>
          </a:xfrm>
          <a:prstGeom prst="bentConnector3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화살표 15"/>
          <p:cNvSpPr/>
          <p:nvPr/>
        </p:nvSpPr>
        <p:spPr>
          <a:xfrm>
            <a:off x="3937731" y="1374120"/>
            <a:ext cx="1259633" cy="7651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직사각형 13"/>
          <p:cNvSpPr/>
          <p:nvPr/>
        </p:nvSpPr>
        <p:spPr>
          <a:xfrm>
            <a:off x="6389448" y="2948951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05767" y="2948951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84598" y="2909164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49272" y="2919407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84972" y="2972762"/>
            <a:ext cx="1268185" cy="550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eth0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203.237.x.x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460" y="8"/>
            <a:ext cx="741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#5 </a:t>
            </a:r>
            <a:r>
              <a:rPr lang="en-US" altLang="ko-KR" dirty="0"/>
              <a:t>- NUC: Network Configuration (3/4)</a:t>
            </a:r>
          </a:p>
          <a:p>
            <a:pPr algn="l"/>
            <a:r>
              <a:rPr lang="en-US" altLang="ko-KR" sz="2200" dirty="0" smtClean="0">
                <a:solidFill>
                  <a:srgbClr val="FF0000"/>
                </a:solidFill>
              </a:rPr>
              <a:t>- Connect OVS br0 and NUC </a:t>
            </a:r>
            <a:r>
              <a:rPr lang="en-US" altLang="ko-KR" sz="2200" dirty="0">
                <a:solidFill>
                  <a:srgbClr val="FF0000"/>
                </a:solidFill>
              </a:rPr>
              <a:t>eth0 </a:t>
            </a:r>
            <a:r>
              <a:rPr lang="en-US" altLang="ko-KR" sz="2200" dirty="0" smtClean="0">
                <a:solidFill>
                  <a:srgbClr val="FF0000"/>
                </a:solidFill>
              </a:rPr>
              <a:t>via OVS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0417" y="5252868"/>
            <a:ext cx="3115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Note: After OVS </a:t>
            </a:r>
            <a:r>
              <a:rPr lang="en-US" altLang="ko-KR" sz="2400" dirty="0"/>
              <a:t>setting,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later </a:t>
            </a:r>
            <a:r>
              <a:rPr lang="en-US" altLang="ko-KR" sz="2400" dirty="0" smtClean="0"/>
              <a:t>we will create </a:t>
            </a:r>
            <a:r>
              <a:rPr lang="en-US" altLang="ko-KR" sz="2400" dirty="0" smtClean="0">
                <a:solidFill>
                  <a:srgbClr val="FF0000"/>
                </a:solidFill>
              </a:rPr>
              <a:t>VM </a:t>
            </a:r>
            <a:r>
              <a:rPr lang="en-US" altLang="ko-KR" sz="2400" dirty="0" smtClean="0"/>
              <a:t>and connect it.</a:t>
            </a:r>
            <a:endParaRPr lang="en-US" altLang="ko-KR" sz="2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4510452" y="4445324"/>
            <a:ext cx="4308233" cy="2213005"/>
            <a:chOff x="1618485" y="4052010"/>
            <a:chExt cx="4133460" cy="3005557"/>
          </a:xfrm>
        </p:grpSpPr>
        <p:sp>
          <p:nvSpPr>
            <p:cNvPr id="22" name="직사각형 21"/>
            <p:cNvSpPr/>
            <p:nvPr/>
          </p:nvSpPr>
          <p:spPr>
            <a:xfrm>
              <a:off x="1618485" y="4052010"/>
              <a:ext cx="4133460" cy="29230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                                  Your </a:t>
              </a:r>
              <a:r>
                <a:rPr lang="en-US" altLang="ko-KR" sz="1600" dirty="0">
                  <a:solidFill>
                    <a:schemeClr val="tx1"/>
                  </a:solidFill>
                </a:rPr>
                <a:t>Box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1132" y="6424516"/>
              <a:ext cx="1268185" cy="5505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97632" y="5479013"/>
              <a:ext cx="1268185" cy="5505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br0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203.237.x.x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435305" y="6007746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67754" y="6300802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7" name="꺾인 연결선 26"/>
            <p:cNvCxnSpPr>
              <a:stCxn id="25" idx="2"/>
              <a:endCxn id="26" idx="0"/>
            </p:cNvCxnSpPr>
            <p:nvPr/>
          </p:nvCxnSpPr>
          <p:spPr>
            <a:xfrm rot="16200000" flipH="1">
              <a:off x="2891222" y="5831364"/>
              <a:ext cx="106444" cy="832449"/>
            </a:xfrm>
            <a:prstGeom prst="bentConnector3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1809571" y="4275364"/>
              <a:ext cx="1437299" cy="6010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VM 203.237.x.x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/>
            <p:cNvCxnSpPr>
              <a:stCxn id="28" idx="2"/>
              <a:endCxn id="24" idx="0"/>
            </p:cNvCxnSpPr>
            <p:nvPr/>
          </p:nvCxnSpPr>
          <p:spPr>
            <a:xfrm>
              <a:off x="2528221" y="4876407"/>
              <a:ext cx="3504" cy="602606"/>
            </a:xfrm>
            <a:prstGeom prst="line">
              <a:avLst/>
            </a:prstGeom>
            <a:ln w="381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2433749" y="5314172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436862" y="4887875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02623" y="6379867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36491" y="6369858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08817" y="4155567"/>
              <a:ext cx="1651852" cy="99319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69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0" y="8"/>
            <a:ext cx="775907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 smtClean="0"/>
              <a:t>KVM-based VM connected via OVS</a:t>
            </a:r>
            <a:endParaRPr lang="en-US" altLang="ko-KR" dirty="0"/>
          </a:p>
          <a:p>
            <a:pPr algn="l"/>
            <a:r>
              <a:rPr lang="en-US" altLang="ko-KR" sz="2200" dirty="0" smtClean="0">
                <a:solidFill>
                  <a:srgbClr val="FF0000"/>
                </a:solidFill>
              </a:rPr>
              <a:t>- Goal </a:t>
            </a:r>
            <a:r>
              <a:rPr lang="en-US" altLang="ko-KR" sz="2200" dirty="0">
                <a:solidFill>
                  <a:srgbClr val="FF0000"/>
                </a:solidFill>
              </a:rPr>
              <a:t>of this section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713250" y="2222648"/>
            <a:ext cx="3427175" cy="1739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460" y="8"/>
            <a:ext cx="737135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Network Configuration (4/4)</a:t>
            </a:r>
          </a:p>
        </p:txBody>
      </p:sp>
      <p:pic>
        <p:nvPicPr>
          <p:cNvPr id="38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51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4156" y="1454061"/>
            <a:ext cx="54315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make a tap interface and attach it to your VM.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0" y="1823397"/>
            <a:ext cx="9119287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/network/interfaces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(Append the lines below to the config file)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tap0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tap0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pre-up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tuntap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tap0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 tap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up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set dev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tap0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post-down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del dev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tap0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7460" y="8"/>
            <a:ext cx="7339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Network Configuration (4/4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330" y="578708"/>
            <a:ext cx="5358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Connect OVS tap0 &amp; 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br0 through </a:t>
            </a:r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OVS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71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241944" y="3374316"/>
            <a:ext cx="8778363" cy="3460227"/>
            <a:chOff x="258411" y="3025106"/>
            <a:chExt cx="8778363" cy="3460226"/>
          </a:xfrm>
        </p:grpSpPr>
        <p:sp>
          <p:nvSpPr>
            <p:cNvPr id="7" name="직사각형 6"/>
            <p:cNvSpPr/>
            <p:nvPr/>
          </p:nvSpPr>
          <p:spPr>
            <a:xfrm>
              <a:off x="258411" y="3025106"/>
              <a:ext cx="4133460" cy="337768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Your Box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91049" y="5852280"/>
              <a:ext cx="1268185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37550" y="4906777"/>
              <a:ext cx="1268185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br0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203.237.x.x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75228" y="5435511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7677" y="572856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2" name="꺾인 연결선 11"/>
            <p:cNvCxnSpPr>
              <a:stCxn id="10" idx="2"/>
              <a:endCxn id="11" idx="0"/>
            </p:cNvCxnSpPr>
            <p:nvPr/>
          </p:nvCxnSpPr>
          <p:spPr>
            <a:xfrm rot="16200000" flipH="1">
              <a:off x="1531148" y="5259120"/>
              <a:ext cx="106444" cy="832449"/>
            </a:xfrm>
            <a:prstGeom prst="bentConnector3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449495" y="3360230"/>
              <a:ext cx="1437299" cy="6010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203.237.x.x</a:t>
              </a:r>
            </a:p>
          </p:txBody>
        </p:sp>
        <p:cxnSp>
          <p:nvCxnSpPr>
            <p:cNvPr id="14" name="직선 연결선 13"/>
            <p:cNvCxnSpPr>
              <a:stCxn id="13" idx="2"/>
              <a:endCxn id="9" idx="0"/>
            </p:cNvCxnSpPr>
            <p:nvPr/>
          </p:nvCxnSpPr>
          <p:spPr>
            <a:xfrm>
              <a:off x="1168145" y="3961273"/>
              <a:ext cx="3498" cy="945504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073672" y="474193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76785" y="3943248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42547" y="5807632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76414" y="5797622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136" y="3264556"/>
              <a:ext cx="5594638" cy="281954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16708" y="4064812"/>
              <a:ext cx="1295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tap0</a:t>
              </a:r>
              <a:endParaRPr lang="ko-KR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-3634" y="2817951"/>
            <a:ext cx="9020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We should make VM attaching tap0. You can think this tap as a NIC of VM.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489" y="1676850"/>
            <a:ext cx="9111049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add-port br0 </a:t>
            </a:r>
            <a: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tap0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Turn on and attach to br0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" y="1313832"/>
            <a:ext cx="9020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Turn on the tap interface and attach it to br0.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59549" y="5724140"/>
            <a:ext cx="101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[tap_name]</a:t>
            </a:r>
            <a:endParaRPr lang="ko-KR" altLang="en-US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503217" y="5911153"/>
            <a:ext cx="2418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808958" y="5806493"/>
            <a:ext cx="1692139" cy="18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7460" y="8"/>
            <a:ext cx="7339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Network Configuration (4/4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23330" y="578708"/>
            <a:ext cx="4343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-Connect tap0, br0 through </a:t>
            </a:r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OVS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453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447864" y="984144"/>
            <a:ext cx="1558955" cy="1739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제목 1"/>
          <p:cNvSpPr txBox="1">
            <a:spLocks/>
          </p:cNvSpPr>
          <p:nvPr/>
        </p:nvSpPr>
        <p:spPr>
          <a:xfrm>
            <a:off x="7460" y="8"/>
            <a:ext cx="655160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NUC: Making </a:t>
            </a:r>
            <a:r>
              <a:rPr lang="en-US" altLang="ko-KR" dirty="0" smtClean="0"/>
              <a:t>VM with KVM</a:t>
            </a:r>
            <a:endParaRPr lang="en-US" altLang="ko-KR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55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</a:t>
            </a:r>
            <a:r>
              <a:rPr lang="en-US" altLang="ko-KR" dirty="0" smtClean="0"/>
              <a:t>Final Goal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89" y="2180966"/>
            <a:ext cx="9111049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apt-get install qemu-kvm libvirt-bin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//upgrade KVM								//qemu is open-source emulator 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http://old-releases.ubuntu.com/releases/16.04.4/ubuntu-16.04.4-server-amd64.iso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" y="1782283"/>
            <a:ext cx="7308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Install dependency &amp; download Ubuntu 16.04.4 64bit server image.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-88059" y="3522745"/>
            <a:ext cx="6210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cs typeface="Times New Roman" panose="02020603050405020304" pitchFamily="18" charset="0"/>
              </a:rPr>
              <a:t>Now we are ready to make VM. So continue the setting. 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NUC: Making </a:t>
            </a:r>
            <a:r>
              <a:rPr lang="en-US" altLang="ko-KR" dirty="0" smtClean="0"/>
              <a:t>VM with KVM</a:t>
            </a: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330" y="578708"/>
            <a:ext cx="49432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dependency to upgrade KVM</a:t>
            </a:r>
          </a:p>
        </p:txBody>
      </p:sp>
    </p:spTree>
    <p:extLst>
      <p:ext uri="{BB962C8B-B14F-4D97-AF65-F5344CB8AC3E}">
        <p14:creationId xmlns:p14="http://schemas.microsoft.com/office/powerpoint/2010/main" val="275675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86" y="1241128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+mj-lt"/>
              </a:rPr>
              <a:t>Make a VM image.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3" y="2641079"/>
            <a:ext cx="9056331" cy="329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29889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Boot VM image from Ubuntu iso file (mac should be different from others).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82" y="4677579"/>
            <a:ext cx="9103523" cy="738664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ko-KR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-smp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netdev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tap,id=net0,ifname=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vFunction20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-cdrom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ubuntu-16.04.4-server-amd64.iso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-vnc :</a:t>
            </a:r>
            <a:r>
              <a:rPr lang="ko-KR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daemonize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488" y="1619899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qemu-img create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[img_name]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-f qcow2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[storage_capacity]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488" y="3321370"/>
            <a:ext cx="9111049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[memory_capacity]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[vm_name]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-smp cpus=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[#maxcpu]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virtio-net-pci,netdev=net0,mac=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[EE:EE:EE:EE:EE:EE]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-netdev tap,id=net0,ifname=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[tap_name]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[img_name]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-cdrom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ubuntu-16.04.4-server-amd64.iso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-vnc :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daemonize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488" y="2086176"/>
            <a:ext cx="9111049" cy="369332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qemu-img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vFunction20.img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–f qcow2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4004" y="554638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Install VNC viewer and see inside of VM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488" y="5924129"/>
            <a:ext cx="9111049" cy="646331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apt-get install xvnc4viewer</a:t>
            </a:r>
          </a:p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$xvnc4viewer localhost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486" y="2450248"/>
            <a:ext cx="7343191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1" dirty="0">
                <a:latin typeface="+mj-lt"/>
              </a:rPr>
              <a:t>Result..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NUC: Making </a:t>
            </a:r>
            <a:r>
              <a:rPr lang="en-US" altLang="ko-KR" dirty="0" smtClean="0"/>
              <a:t>VM with KVM</a:t>
            </a:r>
            <a:endParaRPr lang="en-US" altLang="ko-KR" dirty="0"/>
          </a:p>
        </p:txBody>
      </p:sp>
      <p:sp>
        <p:nvSpPr>
          <p:cNvPr id="21" name="TextBox 20"/>
          <p:cNvSpPr txBox="1"/>
          <p:nvPr/>
        </p:nvSpPr>
        <p:spPr>
          <a:xfrm>
            <a:off x="23330" y="578708"/>
            <a:ext cx="3316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-Prepare for Ubuntu VM</a:t>
            </a:r>
          </a:p>
        </p:txBody>
      </p:sp>
    </p:spTree>
    <p:extLst>
      <p:ext uri="{BB962C8B-B14F-4D97-AF65-F5344CB8AC3E}">
        <p14:creationId xmlns:p14="http://schemas.microsoft.com/office/powerpoint/2010/main" val="285711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37" y="3018588"/>
            <a:ext cx="3352800" cy="13906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0881" y="2002758"/>
            <a:ext cx="2560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IP address:vnc number</a:t>
            </a:r>
          </a:p>
          <a:p>
            <a:r>
              <a:rPr lang="en-US" altLang="ko-KR" dirty="0"/>
              <a:t>ex) 210.203.x.x:5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5" idx="2"/>
          </p:cNvCxnSpPr>
          <p:nvPr/>
        </p:nvCxnSpPr>
        <p:spPr>
          <a:xfrm flipH="1">
            <a:off x="2260885" y="2649082"/>
            <a:ext cx="1280123" cy="7037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701" y="3018596"/>
            <a:ext cx="4644423" cy="3656855"/>
          </a:xfrm>
          <a:prstGeom prst="rect">
            <a:avLst/>
          </a:prstGeom>
        </p:spPr>
      </p:pic>
      <p:sp>
        <p:nvSpPr>
          <p:cNvPr id="8" name="순서도: 처리 7"/>
          <p:cNvSpPr/>
          <p:nvPr/>
        </p:nvSpPr>
        <p:spPr>
          <a:xfrm>
            <a:off x="1983907" y="3445482"/>
            <a:ext cx="439549" cy="9322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NUC: Making </a:t>
            </a:r>
            <a:r>
              <a:rPr lang="en-US" altLang="ko-KR" dirty="0" smtClean="0"/>
              <a:t>VM with KVM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26388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Ubuntu VM</a:t>
            </a:r>
          </a:p>
        </p:txBody>
      </p:sp>
    </p:spTree>
    <p:extLst>
      <p:ext uri="{BB962C8B-B14F-4D97-AF65-F5344CB8AC3E}">
        <p14:creationId xmlns:p14="http://schemas.microsoft.com/office/powerpoint/2010/main" val="153882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1" y="505681"/>
            <a:ext cx="7667625" cy="597217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7" y="539012"/>
            <a:ext cx="7658100" cy="5905500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3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7" y="519955"/>
            <a:ext cx="7581900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4413" y="3619760"/>
            <a:ext cx="169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public address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2956" y="4141293"/>
            <a:ext cx="1062681" cy="163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2434294" y="3828633"/>
            <a:ext cx="1500127" cy="320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1" y="543781"/>
            <a:ext cx="7686675" cy="589597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5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26" y="539012"/>
            <a:ext cx="7648575" cy="5905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95873" y="3524500"/>
            <a:ext cx="381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Gateway ip of your public network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192706" y="3670013"/>
            <a:ext cx="1303175" cy="320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171217" y="4015663"/>
            <a:ext cx="1062681" cy="163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6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71" y="510437"/>
            <a:ext cx="7610475" cy="59626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4624" y="3349779"/>
            <a:ext cx="220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Google DNS server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1931449" y="3495291"/>
            <a:ext cx="1303175" cy="320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54548" y="3019304"/>
            <a:ext cx="7981827" cy="3674723"/>
            <a:chOff x="-19137" y="1367011"/>
            <a:chExt cx="9153181" cy="42139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137" y="1367011"/>
              <a:ext cx="4591138" cy="361399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80142" y="4981005"/>
              <a:ext cx="1651115" cy="600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FF0000"/>
                  </a:solidFill>
                </a:rPr>
                <a:t>Push </a:t>
              </a:r>
              <a:r>
                <a:rPr lang="en-US" altLang="ko-KR" sz="2800" dirty="0" smtClean="0">
                  <a:solidFill>
                    <a:srgbClr val="FF0000"/>
                  </a:solidFill>
                </a:rPr>
                <a:t>Esc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367011"/>
              <a:ext cx="4562044" cy="361399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125235" y="3736600"/>
              <a:ext cx="1455575" cy="177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6829" y="1556283"/>
            <a:ext cx="9111049" cy="1384995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telnet </a:t>
            </a:r>
            <a:r>
              <a:rPr lang="en-US" altLang="ko-KR" sz="1400" dirty="0" err="1"/>
              <a:t>localhost</a:t>
            </a:r>
            <a:r>
              <a:rPr lang="en-US" altLang="ko-KR" sz="1400" dirty="0"/>
              <a:t> 3010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Trying 127.0.0.1...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to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localhost.Escape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character is '^]'.</a:t>
            </a:r>
          </a:p>
          <a:p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QEMU 0.11.0 monitor - type 'help' for more information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qemu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eject ide1-cd0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29" y="907754"/>
            <a:ext cx="7815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After installing Ubuntu Linux on the VM….</a:t>
            </a:r>
            <a:endParaRPr lang="en-US" altLang="ko-KR" sz="1600" dirty="0">
              <a:latin typeface="+mj-lt"/>
            </a:endParaRPr>
          </a:p>
          <a:p>
            <a:pPr algn="just"/>
            <a:r>
              <a:rPr lang="en-US" altLang="ko-KR" sz="1600" dirty="0">
                <a:latin typeface="+mj-lt"/>
              </a:rPr>
              <a:t>You need to eject Ubuntu install image before booting to the installed OS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NUC: Making </a:t>
            </a:r>
            <a:r>
              <a:rPr lang="en-US" altLang="ko-KR" dirty="0" smtClean="0"/>
              <a:t>VM with KVM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5379" y="538953"/>
            <a:ext cx="3773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j-ea"/>
                <a:ea typeface="+mj-ea"/>
              </a:rPr>
              <a:t>- Eject </a:t>
            </a:r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Ubuntu install image</a:t>
            </a:r>
          </a:p>
        </p:txBody>
      </p:sp>
    </p:spTree>
    <p:extLst>
      <p:ext uri="{BB962C8B-B14F-4D97-AF65-F5344CB8AC3E}">
        <p14:creationId xmlns:p14="http://schemas.microsoft.com/office/powerpoint/2010/main" val="18788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7" y="4273284"/>
            <a:ext cx="1439635" cy="14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18232" y="4661308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keyboard means that you should execute </a:t>
            </a:r>
            <a:r>
              <a:rPr lang="en-US" altLang="ko-KR" sz="2000" dirty="0" smtClean="0"/>
              <a:t>instructions by following </a:t>
            </a:r>
            <a:r>
              <a:rPr lang="en-US" altLang="ko-KR" sz="2000" dirty="0"/>
              <a:t>the guidance.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351992" y="1951891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Lab Theory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1991" y="2681656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Practice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8232" y="2690574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Lectures are divided into </a:t>
            </a:r>
            <a:r>
              <a:rPr lang="en-US" altLang="ko-KR" sz="2000" dirty="0" smtClean="0"/>
              <a:t>Lab Theory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Lab Practice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Lab Review parts.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351991" y="3411418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Review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1" y="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Before you start</a:t>
            </a:r>
          </a:p>
          <a:p>
            <a:r>
              <a:rPr lang="en-US" altLang="ko-KR" sz="2200" dirty="0" smtClean="0">
                <a:solidFill>
                  <a:srgbClr val="FF0000"/>
                </a:solidFill>
              </a:rPr>
              <a:t>- Things you need to know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6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75" y="241203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If you want boot VM again (mac should be different from others).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489" y="3429005"/>
            <a:ext cx="9111049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[memory capacity]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-smp cpus=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[#maxcpu]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virtio-net-pci,netdev=net0,mac=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[EE:EE:EE:EE:EE:EE]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netdev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tap,id=net0,ifname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[tap_name]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-vnc :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[#]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-daemonize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490" y="8"/>
            <a:ext cx="4469124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#8 </a:t>
            </a:r>
            <a:r>
              <a:rPr lang="en-US" altLang="ko-KR" dirty="0"/>
              <a:t>- NUC: </a:t>
            </a:r>
            <a:r>
              <a:rPr lang="en-US" altLang="ko-KR" dirty="0" smtClean="0"/>
              <a:t>Booting VM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379" y="538953"/>
            <a:ext cx="2919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VM boot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75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458714" y="2952188"/>
            <a:ext cx="4133980" cy="3806963"/>
            <a:chOff x="145992" y="1325563"/>
            <a:chExt cx="4133980" cy="3806962"/>
          </a:xfrm>
        </p:grpSpPr>
        <p:sp>
          <p:nvSpPr>
            <p:cNvPr id="22" name="직사각형 21"/>
            <p:cNvSpPr/>
            <p:nvPr/>
          </p:nvSpPr>
          <p:spPr>
            <a:xfrm>
              <a:off x="145992" y="1325563"/>
              <a:ext cx="4133980" cy="346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708090" y="4574220"/>
              <a:ext cx="1088134" cy="438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eth0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642561" y="3765467"/>
              <a:ext cx="850391" cy="438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br0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/>
            <p:cNvCxnSpPr>
              <a:stCxn id="29" idx="2"/>
              <a:endCxn id="27" idx="0"/>
            </p:cNvCxnSpPr>
            <p:nvPr/>
          </p:nvCxnSpPr>
          <p:spPr>
            <a:xfrm flipH="1">
              <a:off x="1871744" y="4364229"/>
              <a:ext cx="196011" cy="905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735876" y="3643879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808674" y="4454825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80990" y="4454825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04685" y="4121054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69833" y="4480793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0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6293" y="3705771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203.237.x.x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200987" y="3042667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/>
            <p:cNvCxnSpPr>
              <a:stCxn id="26" idx="0"/>
              <a:endCxn id="32" idx="2"/>
            </p:cNvCxnSpPr>
            <p:nvPr/>
          </p:nvCxnSpPr>
          <p:spPr>
            <a:xfrm flipH="1" flipV="1">
              <a:off x="1264057" y="3285842"/>
              <a:ext cx="534889" cy="3580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551195" y="1983970"/>
              <a:ext cx="1383618" cy="10406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VM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21395" y="2791313"/>
              <a:ext cx="1252728" cy="29941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tap_name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7815" y="1917896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203.237.x.x</a:t>
              </a:r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2" b="-1"/>
          <a:stretch/>
        </p:blipFill>
        <p:spPr>
          <a:xfrm>
            <a:off x="2440659" y="1202863"/>
            <a:ext cx="4170093" cy="1624096"/>
          </a:xfrm>
          <a:prstGeom prst="rect">
            <a:avLst/>
          </a:prstGeom>
        </p:spPr>
      </p:pic>
      <p:sp>
        <p:nvSpPr>
          <p:cNvPr id="39" name="제목 1"/>
          <p:cNvSpPr txBox="1">
            <a:spLocks/>
          </p:cNvSpPr>
          <p:nvPr/>
        </p:nvSpPr>
        <p:spPr>
          <a:xfrm>
            <a:off x="7462" y="8"/>
            <a:ext cx="750652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#9 </a:t>
            </a:r>
            <a:r>
              <a:rPr lang="en-US" altLang="ko-KR" dirty="0"/>
              <a:t>- </a:t>
            </a:r>
            <a:r>
              <a:rPr lang="en-US" altLang="ko-KR" dirty="0" smtClean="0"/>
              <a:t>OVS </a:t>
            </a:r>
            <a:r>
              <a:rPr lang="en-US" altLang="ko-KR" dirty="0"/>
              <a:t>connects with </a:t>
            </a:r>
            <a:r>
              <a:rPr lang="en-US" altLang="ko-KR" dirty="0" smtClean="0"/>
              <a:t>KVM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379" y="538953"/>
            <a:ext cx="2366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Check situation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88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0094" y="2389817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 VMs,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3" y="3856531"/>
            <a:ext cx="8115300" cy="1219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489" y="2877496"/>
            <a:ext cx="9111049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apt-get update</a:t>
            </a:r>
          </a:p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apt-get install ssh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629322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#10 </a:t>
            </a:r>
            <a:r>
              <a:rPr lang="en-US" altLang="ko-KR" dirty="0"/>
              <a:t>- NUC: </a:t>
            </a:r>
            <a:r>
              <a:rPr lang="en-US" altLang="ko-KR" dirty="0" smtClean="0"/>
              <a:t>Installing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in VM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45432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Don’t forget to install </a:t>
            </a:r>
            <a:r>
              <a:rPr lang="en-US" altLang="ko-KR" sz="2200" dirty="0" err="1" smtClean="0">
                <a:solidFill>
                  <a:srgbClr val="FF0000"/>
                </a:solidFill>
                <a:latin typeface="+mn-ea"/>
              </a:rPr>
              <a:t>ssh</a:t>
            </a:r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 in VM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11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2" y="8"/>
            <a:ext cx="7386869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Docker Container connected </a:t>
            </a:r>
            <a:r>
              <a:rPr lang="en-US" altLang="ko-KR" dirty="0"/>
              <a:t>via OVS</a:t>
            </a:r>
          </a:p>
          <a:p>
            <a:r>
              <a:rPr lang="en-US" altLang="ko-KR" sz="2800" dirty="0" smtClean="0">
                <a:solidFill>
                  <a:srgbClr val="FF0000"/>
                </a:solidFill>
              </a:rPr>
              <a:t>- Goal </a:t>
            </a:r>
            <a:r>
              <a:rPr lang="en-US" altLang="ko-KR" sz="2800" dirty="0">
                <a:solidFill>
                  <a:srgbClr val="FF0000"/>
                </a:solidFill>
              </a:rPr>
              <a:t>of this </a:t>
            </a:r>
            <a:r>
              <a:rPr lang="en-US" altLang="ko-KR" sz="2800" dirty="0" smtClean="0">
                <a:solidFill>
                  <a:srgbClr val="FF0000"/>
                </a:solidFill>
              </a:rPr>
              <a:t>section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6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6065067" y="977565"/>
            <a:ext cx="1951421" cy="11395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49615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#11 - Making a Docker Container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89" y="2624199"/>
            <a:ext cx="9111049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wget -qO- https://get.docker.com/ | sh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docker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adduser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[Y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_account]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docker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restart)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hello-world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" y="4680951"/>
            <a:ext cx="5361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reference: http://docs.docker.com/linux/step_one/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" y="2229409"/>
            <a:ext cx="2175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Docker installation.</a:t>
            </a:r>
            <a:endParaRPr lang="ko-KR" altLang="en-US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#11 </a:t>
            </a:r>
            <a:r>
              <a:rPr lang="en-US" altLang="ko-KR" dirty="0"/>
              <a:t>- Making </a:t>
            </a:r>
            <a:r>
              <a:rPr lang="en-US" altLang="ko-KR" dirty="0" smtClean="0"/>
              <a:t>a Docker Container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0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654" y="2402838"/>
            <a:ext cx="6229351" cy="2864644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#11 </a:t>
            </a:r>
            <a:r>
              <a:rPr lang="en-US" altLang="ko-KR" dirty="0"/>
              <a:t>- Making </a:t>
            </a:r>
            <a:r>
              <a:rPr lang="en-US" altLang="ko-KR" dirty="0" smtClean="0"/>
              <a:t>a Docker Container</a:t>
            </a:r>
            <a:endParaRPr lang="en-US" altLang="ko-KR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028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2375"/>
          <a:stretch/>
        </p:blipFill>
        <p:spPr>
          <a:xfrm>
            <a:off x="1978827" y="3288821"/>
            <a:ext cx="5186363" cy="28959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89" y="2257966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-it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--net=none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--name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ubuntu /b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n/bash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" y="1897669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Run docker container.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83149" y="3952377"/>
            <a:ext cx="761240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 want to make interface that has 203.237.x.x IP address.</a:t>
            </a:r>
          </a:p>
          <a:p>
            <a:endParaRPr lang="en-US" altLang="ko-KR" dirty="0"/>
          </a:p>
          <a:p>
            <a:r>
              <a:rPr lang="en-US" altLang="ko-KR" dirty="0"/>
              <a:t>※ctrl + p, q </a:t>
            </a:r>
            <a:r>
              <a:rPr lang="en-US" altLang="ko-KR" dirty="0">
                <a:sym typeface="Wingdings" panose="05000000000000000000" pitchFamily="2" charset="2"/>
              </a:rPr>
              <a:t> detach docker container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※docker attach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altLang="ko-KR" dirty="0">
                <a:sym typeface="Wingdings" panose="05000000000000000000" pitchFamily="2" charset="2"/>
              </a:rPr>
              <a:t> get into docker container console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#11 </a:t>
            </a:r>
            <a:r>
              <a:rPr lang="en-US" altLang="ko-KR" dirty="0"/>
              <a:t>- Making </a:t>
            </a:r>
            <a:r>
              <a:rPr lang="en-US" altLang="ko-KR" dirty="0" smtClean="0"/>
              <a:t>a Docker Container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379" y="538953"/>
            <a:ext cx="2384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Make container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9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962408" y="1373916"/>
            <a:ext cx="3821267" cy="26449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21769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#12 - Connect Docker Container</a:t>
            </a:r>
            <a:endParaRPr lang="en-US" altLang="ko-KR" dirty="0"/>
          </a:p>
        </p:txBody>
      </p:sp>
      <p:sp>
        <p:nvSpPr>
          <p:cNvPr id="31" name="TextBox 30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665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489" y="2653394"/>
            <a:ext cx="9111049" cy="184665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add-port br0 eth0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--ipaddress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IP_address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]/24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--gateway=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Gateway_address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docker attach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update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install net-tools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install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iputils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-ping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" y="2284053"/>
            <a:ext cx="7389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Install </a:t>
            </a:r>
            <a:r>
              <a:rPr lang="en-US" altLang="ko-KR" dirty="0" smtClean="0"/>
              <a:t>OVS-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en-US" altLang="ko-KR" dirty="0"/>
              <a:t>utility in host machine. (Not in inside of Docker container.)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460" y="8"/>
            <a:ext cx="67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#12 </a:t>
            </a:r>
            <a:r>
              <a:rPr lang="en-US" altLang="ko-KR" dirty="0"/>
              <a:t>- Connect </a:t>
            </a:r>
            <a:r>
              <a:rPr lang="en-US" altLang="ko-KR" dirty="0" err="1"/>
              <a:t>docker</a:t>
            </a:r>
            <a:r>
              <a:rPr lang="en-US" altLang="ko-KR" dirty="0"/>
              <a:t> </a:t>
            </a:r>
            <a:r>
              <a:rPr lang="en-US" altLang="ko-KR" dirty="0" smtClean="0"/>
              <a:t>Container</a:t>
            </a: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8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302" y="332719"/>
            <a:ext cx="6949403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 smtClean="0"/>
              <a:t>Lab Theory</a:t>
            </a:r>
            <a:endParaRPr lang="en-US" altLang="ko-KR" sz="11500" b="1" dirty="0"/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7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489" y="2926326"/>
            <a:ext cx="9111049" cy="141577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/etc/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rc.local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start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del-port br0 eth0 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add-port br0 eth0 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--ipaddress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IP_address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/24]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--gateway=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Gateway_address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" y="255699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Modify /etc/</a:t>
            </a:r>
            <a:r>
              <a:rPr lang="en-US" altLang="ko-KR" dirty="0" err="1"/>
              <a:t>rc.local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-16476" y="441363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Whenever NUC is rebooted, </a:t>
            </a:r>
          </a:p>
          <a:p>
            <a:pPr algn="ctr"/>
            <a:r>
              <a:rPr lang="en-US" altLang="ko-KR" sz="2400" dirty="0"/>
              <a:t>network configuration of Docker container is initialized </a:t>
            </a:r>
          </a:p>
          <a:p>
            <a:pPr algn="ctr"/>
            <a:r>
              <a:rPr lang="en-US" altLang="ko-KR" sz="2400" dirty="0"/>
              <a:t>by executing commands in </a:t>
            </a:r>
            <a:r>
              <a:rPr lang="en-US" altLang="ko-KR" sz="2400" dirty="0">
                <a:solidFill>
                  <a:srgbClr val="FF0000"/>
                </a:solidFill>
              </a:rPr>
              <a:t>rc.local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785202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 smtClean="0"/>
              <a:t>#13 – Keep Docker network configuration</a:t>
            </a:r>
            <a:endParaRPr lang="en-US" altLang="ko-KR" spc="-100" dirty="0"/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1879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/</a:t>
            </a:r>
            <a:r>
              <a:rPr lang="en-US" altLang="ko-KR" sz="2200" dirty="0" err="1" smtClean="0">
                <a:solidFill>
                  <a:srgbClr val="FF0000"/>
                </a:solidFill>
                <a:latin typeface="+mn-ea"/>
              </a:rPr>
              <a:t>etc</a:t>
            </a:r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en-US" altLang="ko-KR" sz="2200" dirty="0" err="1" smtClean="0">
                <a:solidFill>
                  <a:srgbClr val="FF0000"/>
                </a:solidFill>
                <a:latin typeface="+mn-ea"/>
              </a:rPr>
              <a:t>rc.local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1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491485" y="1566571"/>
            <a:ext cx="4106584" cy="15078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789977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 smtClean="0"/>
              <a:t>#14 – Check connectivity: VM &amp; Container</a:t>
            </a:r>
            <a:endParaRPr lang="en-US" altLang="ko-KR" spc="-100" dirty="0"/>
          </a:p>
        </p:txBody>
      </p:sp>
    </p:spTree>
    <p:extLst>
      <p:ext uri="{BB962C8B-B14F-4D97-AF65-F5344CB8AC3E}">
        <p14:creationId xmlns:p14="http://schemas.microsoft.com/office/powerpoint/2010/main" val="32795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8" y="2565222"/>
            <a:ext cx="7666619" cy="3925577"/>
          </a:xfrm>
          <a:prstGeom prst="rect">
            <a:avLst/>
          </a:prstGeom>
        </p:spPr>
      </p:pic>
      <p:grpSp>
        <p:nvGrpSpPr>
          <p:cNvPr id="14" name="그룹 13"/>
          <p:cNvGrpSpPr>
            <a:grpSpLocks noChangeAspect="1"/>
          </p:cNvGrpSpPr>
          <p:nvPr/>
        </p:nvGrpSpPr>
        <p:grpSpPr>
          <a:xfrm>
            <a:off x="5865054" y="584783"/>
            <a:ext cx="1082701" cy="1039943"/>
            <a:chOff x="5182528" y="3476698"/>
            <a:chExt cx="3520330" cy="3381302"/>
          </a:xfrm>
        </p:grpSpPr>
        <p:pic>
          <p:nvPicPr>
            <p:cNvPr id="7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8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9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0" name="직선 연결선 9"/>
            <p:cNvCxnSpPr>
              <a:stCxn id="9" idx="2"/>
              <a:endCxn id="8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정육면체 10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12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연결선 12"/>
            <p:cNvCxnSpPr>
              <a:stCxn id="11" idx="5"/>
              <a:endCxn id="8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순서도: 처리 14"/>
          <p:cNvSpPr/>
          <p:nvPr/>
        </p:nvSpPr>
        <p:spPr>
          <a:xfrm>
            <a:off x="3095257" y="3615728"/>
            <a:ext cx="308564" cy="9309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460" y="8"/>
            <a:ext cx="7778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14 </a:t>
            </a:r>
            <a:r>
              <a:rPr lang="en-US" altLang="ko-KR" dirty="0"/>
              <a:t>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7541" y="3233275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30456" y="2565222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23015" y="2577278"/>
            <a:ext cx="372791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22" y="2221920"/>
            <a:ext cx="6518583" cy="4061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6623" y="6321621"/>
            <a:ext cx="1283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KVM VM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098360" y="6321621"/>
            <a:ext cx="1842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 container</a:t>
            </a:r>
            <a:endParaRPr lang="ko-KR" altLang="en-US" sz="1600" dirty="0"/>
          </a:p>
        </p:txBody>
      </p: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5750232" y="813258"/>
            <a:ext cx="1082701" cy="1039943"/>
            <a:chOff x="5182528" y="3476698"/>
            <a:chExt cx="3520330" cy="3381302"/>
          </a:xfrm>
        </p:grpSpPr>
        <p:pic>
          <p:nvPicPr>
            <p:cNvPr id="19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20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21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연결선 21"/>
            <p:cNvCxnSpPr>
              <a:stCxn id="21" idx="2"/>
              <a:endCxn id="20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정육면체 22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2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연결선 24"/>
            <p:cNvCxnSpPr>
              <a:stCxn id="23" idx="5"/>
              <a:endCxn id="20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0" y="8"/>
            <a:ext cx="771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14 </a:t>
            </a:r>
            <a:r>
              <a:rPr lang="en-US" altLang="ko-KR" dirty="0"/>
              <a:t>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34180" y="2445072"/>
            <a:ext cx="202001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71476" y="3844501"/>
            <a:ext cx="157513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401132" y="549042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657932" y="542681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35328" y="530026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380601" y="518961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758183" y="5291754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79808" y="5387251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1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7461" y="8"/>
            <a:ext cx="5381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Box Lab: Final </a:t>
            </a:r>
            <a:r>
              <a:rPr lang="en-US" altLang="ko-KR" dirty="0" smtClean="0"/>
              <a:t>Goal (Recap)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2344" y="332719"/>
            <a:ext cx="7099316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 smtClean="0"/>
              <a:t>Lab Review</a:t>
            </a:r>
            <a:endParaRPr lang="en-US" altLang="ko-KR" sz="11500" b="1" dirty="0"/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7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7461" y="8"/>
            <a:ext cx="281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66759" y="1266373"/>
            <a:ext cx="84610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/>
              <a:t>With Box Lab, you have experimented </a:t>
            </a:r>
          </a:p>
          <a:p>
            <a:pPr marL="457200" indent="-457200">
              <a:buAutoNum type="arabicPeriod"/>
            </a:pPr>
            <a:endParaRPr lang="en-US" altLang="ko-KR" sz="2800" dirty="0" smtClean="0"/>
          </a:p>
          <a:p>
            <a:pPr marL="457200" indent="-457200">
              <a:buAutoNum type="arabicPeriod"/>
            </a:pPr>
            <a:r>
              <a:rPr lang="en-US" altLang="ko-KR" sz="2800" dirty="0" smtClean="0"/>
              <a:t>How to install and configure </a:t>
            </a:r>
            <a:r>
              <a:rPr lang="en-US" altLang="ko-KR" sz="2800" b="1" dirty="0" smtClean="0"/>
              <a:t>Linux OS </a:t>
            </a:r>
            <a:r>
              <a:rPr lang="en-US" altLang="ko-KR" sz="2800" dirty="0" smtClean="0"/>
              <a:t>into Box (i.e., computer).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 smtClean="0"/>
              <a:t>How to install and configure </a:t>
            </a:r>
            <a:r>
              <a:rPr lang="en-US" altLang="ko-KR" sz="2800" b="1" dirty="0" smtClean="0"/>
              <a:t>OVS (Open </a:t>
            </a:r>
            <a:r>
              <a:rPr lang="en-US" altLang="ko-KR" sz="2800" b="1" dirty="0" err="1" smtClean="0"/>
              <a:t>vSwitch</a:t>
            </a:r>
            <a:r>
              <a:rPr lang="en-US" altLang="ko-KR" sz="2800" b="1" dirty="0" smtClean="0"/>
              <a:t>) virtual switch</a:t>
            </a:r>
            <a:r>
              <a:rPr lang="en-US" altLang="ko-KR" sz="2800" dirty="0" smtClean="0"/>
              <a:t> inside a Linux Box and configure it.</a:t>
            </a:r>
          </a:p>
          <a:p>
            <a:pPr marL="457200" indent="-457200">
              <a:buAutoNum type="arabicPeriod"/>
            </a:pPr>
            <a:endParaRPr lang="en-US" altLang="ko-KR" sz="2800" dirty="0" smtClean="0"/>
          </a:p>
          <a:p>
            <a:pPr marL="457200" indent="-457200">
              <a:buAutoNum type="arabicPeriod"/>
            </a:pPr>
            <a:r>
              <a:rPr lang="en-US" altLang="ko-KR" sz="2800" dirty="0" smtClean="0"/>
              <a:t>How to create </a:t>
            </a:r>
            <a:r>
              <a:rPr lang="en-US" altLang="ko-KR" sz="2800" b="1" dirty="0" smtClean="0"/>
              <a:t>VMs </a:t>
            </a:r>
            <a:r>
              <a:rPr lang="en-US" altLang="ko-KR" sz="2800" b="1" dirty="0"/>
              <a:t>and </a:t>
            </a:r>
            <a:r>
              <a:rPr lang="en-US" altLang="ko-KR" sz="2800" b="1" dirty="0" smtClean="0"/>
              <a:t>Docker containers </a:t>
            </a:r>
            <a:r>
              <a:rPr lang="en-US" altLang="ko-KR" sz="2800" dirty="0" smtClean="0"/>
              <a:t>inside a Linux Box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and then </a:t>
            </a:r>
            <a:r>
              <a:rPr lang="en-US" altLang="ko-KR" sz="2800" b="1" dirty="0" smtClean="0"/>
              <a:t>inter-connect </a:t>
            </a:r>
            <a:r>
              <a:rPr lang="en-US" altLang="ko-KR" sz="2800" dirty="0" smtClean="0"/>
              <a:t>each of them together and to the Internet.</a:t>
            </a:r>
            <a:endParaRPr lang="en-US" altLang="ko-KR" sz="28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57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eth0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06367" y="1005077"/>
            <a:ext cx="6956368" cy="10567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65" y="5356154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24" y="5407359"/>
            <a:ext cx="1594822" cy="3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Linux Box with Virtualization/Containers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5417" y="2189610"/>
            <a:ext cx="1562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F0000"/>
                </a:solidFill>
              </a:rPr>
              <a:t>Virtual Machine </a:t>
            </a:r>
          </a:p>
          <a:p>
            <a:pPr algn="ctr"/>
            <a:r>
              <a:rPr lang="en-US" altLang="ko-KR" sz="2400" dirty="0" smtClean="0">
                <a:solidFill>
                  <a:srgbClr val="FF0000"/>
                </a:solidFill>
              </a:rPr>
              <a:t>&amp;</a:t>
            </a:r>
          </a:p>
          <a:p>
            <a:pPr algn="ctr"/>
            <a:r>
              <a:rPr lang="en-US" altLang="ko-KR" sz="2400" dirty="0" smtClean="0">
                <a:solidFill>
                  <a:srgbClr val="FF0000"/>
                </a:solidFill>
              </a:rPr>
              <a:t> Container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56589" y="6031623"/>
            <a:ext cx="156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F0000"/>
                </a:solidFill>
              </a:rPr>
              <a:t>Linux Box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486574" y="5145351"/>
            <a:ext cx="3739812" cy="16485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5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62621" y="2689941"/>
            <a:ext cx="3739294" cy="4051409"/>
            <a:chOff x="394318" y="3301791"/>
            <a:chExt cx="2756653" cy="34063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8932" r="53131"/>
            <a:stretch/>
          </p:blipFill>
          <p:spPr>
            <a:xfrm>
              <a:off x="495297" y="3739891"/>
              <a:ext cx="2194167" cy="2168667"/>
            </a:xfrm>
            <a:prstGeom prst="rect">
              <a:avLst/>
            </a:prstGeom>
          </p:spPr>
        </p:pic>
        <p:sp>
          <p:nvSpPr>
            <p:cNvPr id="6" name="왼쪽 중괄호 5"/>
            <p:cNvSpPr/>
            <p:nvPr/>
          </p:nvSpPr>
          <p:spPr>
            <a:xfrm>
              <a:off x="432295" y="3805797"/>
              <a:ext cx="131807" cy="1351005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318" y="3301791"/>
              <a:ext cx="2292838" cy="3881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Virtual </a:t>
              </a:r>
              <a:r>
                <a:rPr lang="en-US" altLang="ko-KR" sz="2400" dirty="0" smtClean="0"/>
                <a:t>Machines (VMs)</a:t>
              </a:r>
              <a:endParaRPr lang="ko-KR" altLang="en-US" sz="24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64102" y="4629584"/>
              <a:ext cx="2038151" cy="65079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7927" y="5783615"/>
              <a:ext cx="923044" cy="491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Heavier than</a:t>
              </a:r>
            </a:p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Container!</a:t>
              </a:r>
              <a:endParaRPr lang="ko-KR" altLang="en-US" sz="1600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06" y="5958495"/>
              <a:ext cx="1298960" cy="45735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3547" y="6423519"/>
              <a:ext cx="2215409" cy="284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Hypervisor Tool </a:t>
              </a:r>
              <a:r>
                <a:rPr lang="en-US" altLang="ko-KR" sz="1600" dirty="0"/>
                <a:t>for </a:t>
              </a:r>
              <a:r>
                <a:rPr lang="en-US" altLang="ko-KR" sz="1600" dirty="0" smtClean="0"/>
                <a:t>creating VMs</a:t>
              </a:r>
              <a:endParaRPr lang="ko-KR" altLang="en-US" sz="16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850" y="752691"/>
            <a:ext cx="6001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On </a:t>
            </a:r>
            <a:r>
              <a:rPr lang="en-US" altLang="ko-KR" sz="2000" dirty="0"/>
              <a:t>a Linux Box (e.g., NUC</a:t>
            </a:r>
            <a:r>
              <a:rPr lang="en-US" altLang="ko-KR" sz="2000" dirty="0" smtClean="0"/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/>
              <a:t>Multiple fully-isolated (with dedicated resources), but heavy VM instances (i.e., VMs).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/>
              <a:t>Multiple partially-isolated, lightweight container instances (i.e., containers)</a:t>
            </a:r>
            <a:endParaRPr lang="en-US" altLang="ko-KR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543" y="716368"/>
            <a:ext cx="2838461" cy="1973573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0" y="8"/>
            <a:ext cx="7931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VMs </a:t>
            </a:r>
            <a:r>
              <a:rPr lang="en-US" altLang="ko-KR" dirty="0"/>
              <a:t>and </a:t>
            </a:r>
            <a:r>
              <a:rPr lang="en-US" altLang="ko-KR" dirty="0" smtClean="0"/>
              <a:t>Containers on a Linux Box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44756" y="3276984"/>
            <a:ext cx="4038222" cy="3404131"/>
            <a:chOff x="3263538" y="3819767"/>
            <a:chExt cx="3216612" cy="28646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48893" t="31111"/>
            <a:stretch/>
          </p:blipFill>
          <p:spPr>
            <a:xfrm>
              <a:off x="3624070" y="3972763"/>
              <a:ext cx="2495549" cy="19221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146580" y="3819767"/>
              <a:ext cx="1213987" cy="3884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/>
                <a:t>Containers</a:t>
              </a:r>
              <a:endParaRPr lang="ko-KR" altLang="en-US" sz="24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4006015" y="5809727"/>
              <a:ext cx="1495117" cy="51135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63538" y="6399494"/>
              <a:ext cx="3216612" cy="284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Container Runtime Tool </a:t>
              </a:r>
              <a:r>
                <a:rPr lang="en-US" altLang="ko-KR" sz="1600" dirty="0"/>
                <a:t>for </a:t>
              </a:r>
              <a:r>
                <a:rPr lang="en-US" altLang="ko-KR" sz="1600" dirty="0" smtClean="0"/>
                <a:t>running containers</a:t>
              </a:r>
              <a:endParaRPr lang="ko-KR" altLang="en-US" sz="16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521082" y="4423405"/>
              <a:ext cx="102973" cy="724931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91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eth0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0" y="8"/>
            <a:ext cx="8042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 Switch inside Linux Box: Open </a:t>
            </a:r>
            <a:r>
              <a:rPr lang="en-US" altLang="ko-KR" dirty="0" err="1"/>
              <a:t>vSwitch</a:t>
            </a:r>
            <a:endParaRPr lang="en-US" altLang="ko-KR" dirty="0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17" y="5267969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23" y="5481897"/>
            <a:ext cx="1646008" cy="3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4949435" y="3591978"/>
            <a:ext cx="1971304" cy="10627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5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537748" y="898349"/>
            <a:ext cx="7839385" cy="3399039"/>
            <a:chOff x="-789380" y="1953923"/>
            <a:chExt cx="9290828" cy="4512122"/>
          </a:xfrm>
        </p:grpSpPr>
        <p:sp>
          <p:nvSpPr>
            <p:cNvPr id="4" name="직사각형 3"/>
            <p:cNvSpPr/>
            <p:nvPr/>
          </p:nvSpPr>
          <p:spPr>
            <a:xfrm>
              <a:off x="836634" y="2237675"/>
              <a:ext cx="7479792" cy="261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Hypervisor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3632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343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363278" y="4595053"/>
              <a:ext cx="6575526" cy="5743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Virtual switch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19510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90532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81194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52216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7356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067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343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90532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52216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1067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>
              <a:stCxn id="6" idx="2"/>
              <a:endCxn id="14" idx="0"/>
            </p:cNvCxnSpPr>
            <p:nvPr/>
          </p:nvCxnSpPr>
          <p:spPr>
            <a:xfrm>
              <a:off x="1962900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endCxn id="15" idx="0"/>
            </p:cNvCxnSpPr>
            <p:nvPr/>
          </p:nvCxnSpPr>
          <p:spPr>
            <a:xfrm>
              <a:off x="3817578" y="4062021"/>
              <a:ext cx="1554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2"/>
              <a:endCxn id="16" idx="0"/>
            </p:cNvCxnSpPr>
            <p:nvPr/>
          </p:nvCxnSpPr>
          <p:spPr>
            <a:xfrm>
              <a:off x="5580816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endCxn id="17" idx="0"/>
            </p:cNvCxnSpPr>
            <p:nvPr/>
          </p:nvCxnSpPr>
          <p:spPr>
            <a:xfrm flipH="1">
              <a:off x="7335300" y="4062021"/>
              <a:ext cx="2718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35"/>
            <p:cNvSpPr/>
            <p:nvPr/>
          </p:nvSpPr>
          <p:spPr>
            <a:xfrm>
              <a:off x="1363278" y="5841922"/>
              <a:ext cx="6575526" cy="57439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Physical switch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343400" y="5029998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343399" y="5702476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>
              <a:stCxn id="37" idx="2"/>
              <a:endCxn id="38" idx="0"/>
            </p:cNvCxnSpPr>
            <p:nvPr/>
          </p:nvCxnSpPr>
          <p:spPr>
            <a:xfrm flipH="1">
              <a:off x="4571999" y="5308890"/>
              <a:ext cx="1" cy="39358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116395" y="3907885"/>
              <a:ext cx="1128859" cy="367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Virtual NIC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16393" y="4314559"/>
              <a:ext cx="1600989" cy="36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Virtual interface</a:t>
              </a:r>
              <a:endParaRPr lang="ko-KR" altLang="en-US" sz="12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42551" y="1953923"/>
              <a:ext cx="7858897" cy="3451332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02631" y="4781146"/>
              <a:ext cx="2268583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Virtual L2 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789380" y="3411377"/>
              <a:ext cx="1385103" cy="531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/>
                <a:t>Linux Box</a:t>
              </a:r>
              <a:endParaRPr lang="ko-KR" alt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4320" y="5975768"/>
              <a:ext cx="1463071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L2 </a:t>
              </a:r>
              <a:r>
                <a:rPr lang="en-US" altLang="ko-KR" dirty="0">
                  <a:solidFill>
                    <a:srgbClr val="FF0000"/>
                  </a:solidFill>
                </a:rPr>
                <a:t>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9132" y="4676541"/>
            <a:ext cx="8915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A </a:t>
            </a:r>
            <a:r>
              <a:rPr lang="en-US" altLang="ko-KR" dirty="0" smtClean="0"/>
              <a:t>software-based virtual </a:t>
            </a:r>
            <a:r>
              <a:rPr lang="en-US" altLang="ko-KR" dirty="0"/>
              <a:t>switch </a:t>
            </a:r>
            <a:r>
              <a:rPr lang="en-US" altLang="ko-KR" dirty="0" smtClean="0"/>
              <a:t>allows </a:t>
            </a:r>
            <a:r>
              <a:rPr lang="en-US" altLang="ko-KR" dirty="0"/>
              <a:t>one </a:t>
            </a:r>
            <a:r>
              <a:rPr lang="en-US" altLang="ko-KR" dirty="0" smtClean="0"/>
              <a:t>VM to </a:t>
            </a:r>
            <a:r>
              <a:rPr lang="en-US" altLang="ko-KR" dirty="0"/>
              <a:t>communicate </a:t>
            </a:r>
            <a:r>
              <a:rPr lang="en-US" altLang="ko-KR" dirty="0" smtClean="0"/>
              <a:t>with neighbor VMs as well as to connect to Internet (via physical </a:t>
            </a:r>
            <a:r>
              <a:rPr lang="en-US" altLang="ko-KR" dirty="0"/>
              <a:t>switch). </a:t>
            </a:r>
            <a:endParaRPr lang="en-US" altLang="ko-KR" dirty="0" smtClean="0"/>
          </a:p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Software-based switches (running with the power of CPUs) are known to be more flexible/upgradable and benefited of </a:t>
            </a:r>
            <a:r>
              <a:rPr lang="en-US" altLang="ko-KR" dirty="0"/>
              <a:t>virtualization (memory overcommit, page sharing, </a:t>
            </a:r>
            <a:r>
              <a:rPr lang="en-US" altLang="ko-KR" dirty="0" smtClean="0"/>
              <a:t>…)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dirty="0" smtClean="0"/>
              <a:t>VMs (similarly containers) have logical (virtual) NIC with virtual Ethernet ports so that they can be plugged into the virtual interface (port) of virtual switches.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7461" y="8"/>
            <a:ext cx="795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Virtual </a:t>
            </a:r>
            <a:r>
              <a:rPr lang="en-US" altLang="ko-KR" dirty="0" smtClean="0"/>
              <a:t>Switch in a Box to connect VMs</a:t>
            </a:r>
            <a:endParaRPr lang="en-US" altLang="ko-KR" dirty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8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</TotalTime>
  <Words>2201</Words>
  <Application>Microsoft Office PowerPoint</Application>
  <PresentationFormat>화면 슬라이드 쇼(4:3)</PresentationFormat>
  <Paragraphs>468</Paragraphs>
  <Slides>57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Open-sans</vt:lpstr>
      <vt:lpstr>굴림</vt:lpstr>
      <vt:lpstr>맑은 고딕</vt:lpstr>
      <vt:lpstr>Arial</vt:lpstr>
      <vt:lpstr>Calibri</vt:lpstr>
      <vt:lpstr>Calibri Light</vt:lpstr>
      <vt:lpstr>Comic Sans MS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Computer Systems  Theory &amp; Lab.</dc:title>
  <dc:creator>lee steve</dc:creator>
  <cp:lastModifiedBy>lee steve</cp:lastModifiedBy>
  <cp:revision>37</cp:revision>
  <dcterms:created xsi:type="dcterms:W3CDTF">2018-09-12T04:22:13Z</dcterms:created>
  <dcterms:modified xsi:type="dcterms:W3CDTF">2018-11-26T11:42:27Z</dcterms:modified>
</cp:coreProperties>
</file>